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8" r:id="rId4"/>
    <p:sldId id="258" r:id="rId5"/>
    <p:sldId id="300" r:id="rId6"/>
    <p:sldId id="261" r:id="rId7"/>
    <p:sldId id="263" r:id="rId8"/>
    <p:sldId id="264" r:id="rId9"/>
    <p:sldId id="289" r:id="rId10"/>
    <p:sldId id="290" r:id="rId11"/>
    <p:sldId id="272" r:id="rId12"/>
    <p:sldId id="270" r:id="rId13"/>
    <p:sldId id="268" r:id="rId14"/>
    <p:sldId id="273" r:id="rId15"/>
    <p:sldId id="275" r:id="rId16"/>
    <p:sldId id="292" r:id="rId17"/>
    <p:sldId id="276" r:id="rId18"/>
    <p:sldId id="277" r:id="rId19"/>
    <p:sldId id="294" r:id="rId20"/>
    <p:sldId id="282" r:id="rId21"/>
    <p:sldId id="283" r:id="rId22"/>
    <p:sldId id="284" r:id="rId23"/>
    <p:sldId id="301" r:id="rId24"/>
    <p:sldId id="295" r:id="rId25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167" autoAdjust="0"/>
  </p:normalViewPr>
  <p:slideViewPr>
    <p:cSldViewPr>
      <p:cViewPr>
        <p:scale>
          <a:sx n="100" d="100"/>
          <a:sy n="100" d="100"/>
        </p:scale>
        <p:origin x="-2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952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FCBACA6-874C-4AF3-8FCD-594BB116D2A2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7DE96066-F1F0-457B-A6B3-2D3BF716B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FC1CC-967F-44A5-B9A2-3DB8437F456A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D23D58-D6CF-40C5-BCED-EBCD1C9F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Brand Guidelines\2010 Branding - Never Stand Still\Templates\Powerpoint\Faculty Templates\Medicine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70431" cy="216024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72" y="3322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School name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28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86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Brand Guidelines\2010 Branding - Never Stand Still\Templates\Powerpoint\Faculty Templates\Medicine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70431" cy="2160240"/>
          </a:xfrm>
          <a:prstGeom prst="rect">
            <a:avLst/>
          </a:prstGeom>
          <a:noFill/>
        </p:spPr>
      </p:pic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12176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7017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48472" y="4906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School name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18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6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4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4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18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6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4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4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0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20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8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6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6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X:\Brand Guidelines\2010 Branding - Never Stand Still\Templates\Faculty Bands\MED ppt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4477"/>
            <a:ext cx="9144000" cy="7809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School of Public Health and Community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1720" y="1728000"/>
            <a:ext cx="6696744" cy="1340960"/>
          </a:xfrm>
        </p:spPr>
        <p:txBody>
          <a:bodyPr/>
          <a:lstStyle/>
          <a:p>
            <a:r>
              <a:rPr lang="en-AU" sz="2400" b="1" dirty="0" smtClean="0"/>
              <a:t>	Evaluating the </a:t>
            </a:r>
            <a:br>
              <a:rPr lang="en-AU" sz="2400" b="1" dirty="0" smtClean="0"/>
            </a:br>
            <a:r>
              <a:rPr lang="en-AU" sz="2400" b="1" dirty="0" smtClean="0"/>
              <a:t>Timor-Leste National Eye Health Strategy from a Rights-Based Perspective</a:t>
            </a:r>
            <a:endParaRPr lang="en-AU" sz="24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4427820"/>
            <a:ext cx="734481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 smtClean="0"/>
          </a:p>
          <a:p>
            <a:pPr marL="342900" indent="-342900" algn="ctr">
              <a:spcBef>
                <a:spcPct val="20000"/>
              </a:spcBef>
            </a:pPr>
            <a:r>
              <a:rPr lang="en-AU" b="1" dirty="0" smtClean="0">
                <a:latin typeface="Microsoft Sans Serif" pitchFamily="34" charset="0"/>
                <a:cs typeface="Microsoft Sans Serif" pitchFamily="34" charset="0"/>
              </a:rPr>
              <a:t>Australasian Evaluation Society 2011 International Conference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AU" b="1" dirty="0" smtClean="0">
                <a:latin typeface="Microsoft Sans Serif" pitchFamily="34" charset="0"/>
                <a:cs typeface="Microsoft Sans Serif" pitchFamily="34" charset="0"/>
              </a:rPr>
              <a:t>29 August – 2 September 2011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AU" b="1" dirty="0" smtClean="0">
                <a:latin typeface="Microsoft Sans Serif" pitchFamily="34" charset="0"/>
                <a:cs typeface="Microsoft Sans Serif" pitchFamily="34" charset="0"/>
              </a:rPr>
              <a:t>Hilton Hotel, Sydney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Eye health: actors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3 ophthalmologists based in Dili with outreach services to rural referral hospitals.  </a:t>
            </a:r>
          </a:p>
          <a:p>
            <a:r>
              <a:rPr lang="en-AU" sz="2400" dirty="0" smtClean="0"/>
              <a:t>Permanent eye clinics staffed by nurses/technicians with one year of training in some districts. 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INGOS: FHFNZ and RACS (cataract surgical services) </a:t>
            </a:r>
          </a:p>
          <a:p>
            <a:pPr lvl="0"/>
            <a:r>
              <a:rPr lang="en-AU" sz="2400" dirty="0" smtClean="0"/>
              <a:t>Local NGO: FNTL (National Spectacle Program)</a:t>
            </a:r>
          </a:p>
          <a:p>
            <a:r>
              <a:rPr lang="en-GB" sz="2400" dirty="0" smtClean="0"/>
              <a:t> 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TL National Eye Health Strategy (TLNHES)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Evidence-informed strategy which came into effect in 2006. </a:t>
            </a:r>
          </a:p>
          <a:p>
            <a:r>
              <a:rPr lang="en-AU" sz="2400" dirty="0" smtClean="0"/>
              <a:t>Based on 2005 population-based survey and audit of surviving services.</a:t>
            </a:r>
          </a:p>
          <a:p>
            <a:r>
              <a:rPr lang="en-AU" sz="2400" dirty="0" smtClean="0"/>
              <a:t>Prioritised primary eye care and management of cataract and refractive error. </a:t>
            </a:r>
          </a:p>
          <a:p>
            <a:endParaRPr lang="en-AU" sz="2400" dirty="0" smtClean="0"/>
          </a:p>
          <a:p>
            <a:r>
              <a:rPr lang="en-AU" sz="2400" dirty="0" smtClean="0"/>
              <a:t>5-year strategy (2006–2011) requires evaluation and updating.</a:t>
            </a:r>
          </a:p>
          <a:p>
            <a:r>
              <a:rPr lang="en-AU" sz="2400" b="1" dirty="0" smtClean="0"/>
              <a:t> 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Evaluation literature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400" dirty="0" smtClean="0"/>
              <a:t>Kirkhart (2000) – </a:t>
            </a:r>
            <a:r>
              <a:rPr lang="en-AU" sz="2400" dirty="0" smtClean="0"/>
              <a:t> developed </a:t>
            </a:r>
            <a:r>
              <a:rPr lang="en-AU" sz="2400" dirty="0" smtClean="0"/>
              <a:t>integrated theory of evaluation </a:t>
            </a:r>
            <a:r>
              <a:rPr lang="en-AU" sz="2400" i="1" dirty="0" smtClean="0"/>
              <a:t>influence</a:t>
            </a:r>
            <a:r>
              <a:rPr lang="en-AU" sz="2400" dirty="0" smtClean="0"/>
              <a:t>  with which to examine evaluation effects that are multidimensional, incremental, unintentional and noninstrumental </a:t>
            </a:r>
            <a:r>
              <a:rPr lang="en-AU" sz="2400" u="sng" dirty="0" smtClean="0"/>
              <a:t>alongside</a:t>
            </a:r>
            <a:r>
              <a:rPr lang="en-AU" sz="2400" dirty="0" smtClean="0"/>
              <a:t> those that are unidirectional, episodic, intended and instrumental (captured by the term evaluation </a:t>
            </a:r>
            <a:r>
              <a:rPr lang="en-AU" sz="2400" i="1" dirty="0" smtClean="0"/>
              <a:t>use</a:t>
            </a:r>
            <a:r>
              <a:rPr lang="en-AU" sz="2400" dirty="0" smtClean="0"/>
              <a:t>). </a:t>
            </a:r>
          </a:p>
          <a:p>
            <a:r>
              <a:rPr lang="en-AU" sz="2400" dirty="0" smtClean="0"/>
              <a:t>Conceptual framework has three dimensions:</a:t>
            </a:r>
            <a:br>
              <a:rPr lang="en-AU" sz="2400" dirty="0" smtClean="0"/>
            </a:br>
            <a:r>
              <a:rPr lang="en-AU" sz="2400" dirty="0" smtClean="0"/>
              <a:t>(1) source of influence, (2) intention and (3) time.</a:t>
            </a:r>
          </a:p>
          <a:p>
            <a:pPr lvl="0"/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Evaluation literature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Mark and Henry (2004) added to framework by identifying and classifying underlying  mechanisms.</a:t>
            </a:r>
            <a:br>
              <a:rPr lang="en-AU" sz="2400" dirty="0" smtClean="0"/>
            </a:br>
            <a:endParaRPr lang="en-AU" sz="2400" dirty="0" smtClean="0"/>
          </a:p>
          <a:p>
            <a:r>
              <a:rPr lang="en-GB" sz="2400" dirty="0" smtClean="0"/>
              <a:t>Empirical studies demonstrate importance of both high-quality </a:t>
            </a:r>
            <a:r>
              <a:rPr lang="en-GB" sz="2400" dirty="0" smtClean="0"/>
              <a:t>evaluation and </a:t>
            </a:r>
            <a:r>
              <a:rPr lang="en-GB" sz="2400" dirty="0" smtClean="0"/>
              <a:t>high-levels of stakeholder engagement and participation for evaluation influence. Understanding contextual factors is critical.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Evaluation overview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Proposed evaluation designed to maximise its use and influence: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 smtClean="0"/>
              <a:t>Builds on existing relationships and will be conducted as a partnership between UNSW, UNTL and MOHTL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 smtClean="0"/>
              <a:t>Will adopt a capacity-building approach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Will model a collaborative, evidence-informed approach to policy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Will prepare stakeholders for next TLNEHS.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Objectives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AU" sz="2400" dirty="0" smtClean="0"/>
              <a:t>Describe the process of developing TLNEHS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/>
              <a:t>Assess implementation, outcomes, obstacles and challenges to TLNEHS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/>
              <a:t>Contribute to evidence-informed policy making and health system strengthening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/>
              <a:t>Enhance capacity of Timorese partner institutions and individuals to draw evaluation and other evidence into strategic planning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Human Rights Framework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2400" dirty="0" smtClean="0"/>
              <a:t>National commitment to progressive realisation of health rights.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Evaluation will assess to what extent the TLNEHS respected, protected and fulfilled people’s health rights in Timor-Leste: to what extent did it improve eye health while at the same time strengthening other aspects of the health system?</a:t>
            </a:r>
          </a:p>
          <a:p>
            <a:r>
              <a:rPr lang="en-AU" sz="2400" dirty="0" smtClean="0"/>
              <a:t> 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dirty="0" smtClean="0"/>
              <a:t>Document analysis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Second national eye health survey (2010)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Qualitative studies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Service delivery data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Community and civil society perspectives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Key informant interviews</a:t>
            </a:r>
          </a:p>
          <a:p>
            <a:endParaRPr lang="en-AU" dirty="0"/>
          </a:p>
        </p:txBody>
      </p:sp>
      <p:pic>
        <p:nvPicPr>
          <p:cNvPr id="6" name="Content Placeholder 5" descr="spe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063511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Data sources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Instruments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Questionnaire 1 (123 indicators): </a:t>
            </a:r>
            <a:br>
              <a:rPr lang="en-NZ" sz="2400" dirty="0" smtClean="0"/>
            </a:br>
            <a:r>
              <a:rPr lang="en-NZ" sz="2400" dirty="0" smtClean="0"/>
              <a:t>Extent to which TLNEHS design was based on the realities of the capacity and context of the health system in Timor-Leste at the time.  </a:t>
            </a:r>
          </a:p>
          <a:p>
            <a:r>
              <a:rPr lang="en-NZ" sz="2400" smtClean="0"/>
              <a:t>Questionnaire 2 (36 indicators):</a:t>
            </a:r>
          </a:p>
          <a:p>
            <a:r>
              <a:rPr lang="en-NZ" sz="2400" smtClean="0"/>
              <a:t>	Extent to which TLNEHS resulted in eye care services that were available, accessible, acceptable and of good quality. </a:t>
            </a: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Instruments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Questionnaire 3 (22 indicators):</a:t>
            </a:r>
          </a:p>
          <a:p>
            <a:r>
              <a:rPr lang="en-NZ" sz="2400" dirty="0" smtClean="0"/>
              <a:t>	Rights-based health system impact assessment. </a:t>
            </a:r>
            <a:br>
              <a:rPr lang="en-NZ" sz="2400" dirty="0" smtClean="0"/>
            </a:br>
            <a:r>
              <a:rPr lang="en-NZ" sz="2400" dirty="0" smtClean="0"/>
              <a:t>TLHEHS impact on health services, goods and facilities; health workforce; health information system; medical products, vaccines and technologies; national financing; governance and leadership.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Project partners and team members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 smtClean="0"/>
              <a:t>UNSW, School of Public Health &amp; Community Medicine </a:t>
            </a:r>
          </a:p>
          <a:p>
            <a:pPr>
              <a:spcAft>
                <a:spcPts val="600"/>
              </a:spcAft>
            </a:pPr>
            <a:r>
              <a:rPr lang="en-AU" sz="1800" i="1" dirty="0" smtClean="0"/>
              <a:t>	Dr Ilse Blignault, Ms Jacqueline Ramke  &amp; Prof Anthony Zwi  </a:t>
            </a:r>
          </a:p>
          <a:p>
            <a:r>
              <a:rPr lang="en-AU" sz="1800" dirty="0" smtClean="0"/>
              <a:t>University of Auckland, Centre for Development Studies </a:t>
            </a:r>
          </a:p>
          <a:p>
            <a:pPr>
              <a:spcAft>
                <a:spcPts val="600"/>
              </a:spcAft>
            </a:pPr>
            <a:r>
              <a:rPr lang="en-AU" sz="1800" i="1" dirty="0" smtClean="0"/>
              <a:t>	Dr Carmel Williams</a:t>
            </a:r>
          </a:p>
          <a:p>
            <a:r>
              <a:rPr lang="en-AU" sz="1800" dirty="0" smtClean="0"/>
              <a:t>National University of Timor-Leste (UNTL)</a:t>
            </a:r>
          </a:p>
          <a:p>
            <a:r>
              <a:rPr lang="en-AU" sz="1800" dirty="0" smtClean="0"/>
              <a:t>Faculty of Medicine &amp; Health Sciences &amp; National Centre for Science Research</a:t>
            </a:r>
          </a:p>
          <a:p>
            <a:pPr>
              <a:spcAft>
                <a:spcPts val="600"/>
              </a:spcAft>
            </a:pPr>
            <a:r>
              <a:rPr lang="en-AU" sz="1800" i="1" dirty="0" smtClean="0"/>
              <a:t>	Dr Joao Martins</a:t>
            </a:r>
          </a:p>
          <a:p>
            <a:r>
              <a:rPr lang="en-AU" sz="1800" dirty="0" smtClean="0"/>
              <a:t>Ministry of Health Timor-Leste (MOH)</a:t>
            </a:r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sz="1800" i="1" dirty="0" smtClean="0"/>
              <a:t>Sr Basilio Pinto</a:t>
            </a:r>
            <a:r>
              <a:rPr lang="en-AU" sz="1800" i="1" dirty="0" smtClean="0"/>
              <a:t>, Office of Policy Development</a:t>
            </a:r>
          </a:p>
          <a:p>
            <a:r>
              <a:rPr lang="de-DE" sz="1800" i="1" dirty="0" smtClean="0"/>
              <a:t>	Sr Duarte Ximenes, Directorate of Human Resources</a:t>
            </a:r>
            <a:endParaRPr lang="en-AU" sz="1800" i="1" dirty="0" smtClean="0"/>
          </a:p>
          <a:p>
            <a:r>
              <a:rPr lang="de-DE" sz="1800" dirty="0" smtClean="0"/>
              <a:t> </a:t>
            </a:r>
            <a:endParaRPr lang="en-AU" sz="18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sz="2400" dirty="0" smtClean="0"/>
              <a:t>Previous partnerships  and existing relationships </a:t>
            </a:r>
          </a:p>
          <a:p>
            <a:pPr>
              <a:buNone/>
            </a:pPr>
            <a:endParaRPr lang="en-AU" sz="2400" dirty="0" smtClean="0"/>
          </a:p>
          <a:p>
            <a:r>
              <a:rPr lang="en-AU" sz="2400" dirty="0" smtClean="0"/>
              <a:t>Advisory Committee </a:t>
            </a:r>
          </a:p>
          <a:p>
            <a:pPr>
              <a:buNone/>
            </a:pPr>
            <a:endParaRPr lang="en-AU" sz="2400" dirty="0" smtClean="0"/>
          </a:p>
          <a:p>
            <a:r>
              <a:rPr lang="en-AU" sz="2400" dirty="0" smtClean="0"/>
              <a:t>Onsite meetings and via technology </a:t>
            </a:r>
          </a:p>
          <a:p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Relationships and communication</a:t>
            </a:r>
            <a:endParaRPr lang="en-AU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/>
          <a:srcRect l="21854" t="519" r="21864" b="623"/>
          <a:stretch>
            <a:fillRect/>
          </a:stretch>
        </p:blipFill>
        <p:spPr bwMode="auto">
          <a:xfrm>
            <a:off x="5025800" y="1628800"/>
            <a:ext cx="271455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Influencing policy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‘</a:t>
            </a:r>
            <a:r>
              <a:rPr lang="en-US" sz="2400" i="1" dirty="0" smtClean="0"/>
              <a:t>Evidence informed’ policymaking </a:t>
            </a:r>
            <a:r>
              <a:rPr lang="en-US" sz="2400" i="1" dirty="0" smtClean="0"/>
              <a:t>sees the use of different types of information in a variety of forms and from a variety of sources, reflective of and responsive to the policy and practice context. </a:t>
            </a:r>
          </a:p>
          <a:p>
            <a:pPr algn="ctr"/>
            <a:r>
              <a:rPr lang="en-US" sz="2400" dirty="0" smtClean="0"/>
              <a:t>	</a:t>
            </a:r>
          </a:p>
          <a:p>
            <a:pPr algn="ctr"/>
            <a:r>
              <a:rPr lang="en-US" sz="2400" dirty="0" smtClean="0"/>
              <a:t>Bowen &amp; Zwi, PloS Medicine, 2005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Enhancin</a:t>
            </a:r>
            <a:r>
              <a:rPr lang="en-AU" b="1" dirty="0" smtClean="0"/>
              <a:t>g </a:t>
            </a:r>
            <a:r>
              <a:rPr lang="en-AU" b="1" dirty="0" smtClean="0"/>
              <a:t>capacity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Evaluation will promote collaboration between the MOH and UNTL, and within UNTL between FMCS and CNIC, while building capacity in using rights-based and evidence-informed approaches to services delivery and policy issues. </a:t>
            </a:r>
          </a:p>
          <a:p>
            <a:r>
              <a:rPr lang="en-AU" dirty="0" smtClean="0"/>
              <a:t> </a:t>
            </a:r>
          </a:p>
          <a:p>
            <a:r>
              <a:rPr lang="en-AU" sz="2400" dirty="0" smtClean="0"/>
              <a:t>Others stakeholders also able to nominate staff to participate in seminars, workshops.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smtClean="0"/>
              <a:t>Summary</a:t>
            </a:r>
            <a:endParaRPr lang="en-AU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484313"/>
            <a:ext cx="828092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400" dirty="0" smtClean="0"/>
              <a:t>Completion of first TLNEHS presents unique opportunities </a:t>
            </a:r>
            <a:r>
              <a:rPr lang="en-AU" sz="2400" dirty="0" smtClean="0"/>
              <a:t>to </a:t>
            </a:r>
            <a:r>
              <a:rPr lang="en-AU" sz="2400" dirty="0" smtClean="0"/>
              <a:t>conduct in-depth review of both process and outcome, and use experience and lessons to strengthen developing system.</a:t>
            </a:r>
          </a:p>
          <a:p>
            <a:r>
              <a:rPr lang="en-AU" sz="2400" dirty="0" smtClean="0"/>
              <a:t> </a:t>
            </a:r>
          </a:p>
          <a:p>
            <a:r>
              <a:rPr lang="en-GB" sz="2400" dirty="0" smtClean="0"/>
              <a:t>Knowledge and understanding gained have relevance </a:t>
            </a:r>
            <a:r>
              <a:rPr lang="en-GB" sz="2400" dirty="0" smtClean="0"/>
              <a:t>for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>understanding issues and challenges with respect to the right to health, enhancing implementation – prevention and service provision, and refining mechanisms to inform policy and strategy with evidence </a:t>
            </a:r>
            <a:endParaRPr lang="en-AU" sz="2400" dirty="0" smtClean="0"/>
          </a:p>
          <a:p>
            <a:endParaRPr lang="en-AU" sz="2400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vis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05571"/>
            <a:ext cx="4038600" cy="268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near vis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0015"/>
            <a:ext cx="4038600" cy="2689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Comments? Questions?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UNSW in Timor-Leste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400" dirty="0" smtClean="0"/>
              <a:t>SPHCM &amp; MOH partnered:</a:t>
            </a:r>
            <a:br>
              <a:rPr lang="en-AU" sz="2400" dirty="0" smtClean="0"/>
            </a:br>
            <a:r>
              <a:rPr lang="en-AU" sz="2400" dirty="0" smtClean="0"/>
              <a:t>Timor-Leste Health Care Seeking Behaviour Study Health Sector Resilience Study (2006 crisis) </a:t>
            </a:r>
            <a:br>
              <a:rPr lang="en-AU" sz="2400" dirty="0" smtClean="0"/>
            </a:br>
            <a:r>
              <a:rPr lang="en-AU" sz="2400" dirty="0" smtClean="0"/>
              <a:t>Health System Research Capacity Building Project.</a:t>
            </a:r>
          </a:p>
          <a:p>
            <a:r>
              <a:rPr lang="en-AU" sz="2400" dirty="0" smtClean="0"/>
              <a:t>Staff and students involved in many research studies and evaluations in health field.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AU" sz="2400" dirty="0" smtClean="0"/>
              <a:t>Country context</a:t>
            </a:r>
          </a:p>
          <a:p>
            <a:pPr lvl="0"/>
            <a:r>
              <a:rPr lang="en-AU" sz="2400" dirty="0" smtClean="0"/>
              <a:t>Eye health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TLNEHS 2006–11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Proposed evaluation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/>
              <a:t>Strategies to maximise influence</a:t>
            </a:r>
          </a:p>
          <a:p>
            <a:pPr lvl="0"/>
            <a:r>
              <a:rPr lang="en-AU" sz="2400" dirty="0" smtClean="0"/>
              <a:t>Questions</a:t>
            </a:r>
            <a:endParaRPr lang="en-AU" sz="2400" dirty="0" smtClean="0"/>
          </a:p>
          <a:p>
            <a:endParaRPr lang="en-AU" sz="2400" dirty="0"/>
          </a:p>
        </p:txBody>
      </p:sp>
      <p:pic>
        <p:nvPicPr>
          <p:cNvPr id="5" name="Content Placeholder 4" descr="TL mark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038600" cy="303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Presentation overview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smtClean="0"/>
              <a:t>Geography and population</a:t>
            </a:r>
            <a:endParaRPr lang="en-A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632700" cy="3616325"/>
          </a:xfrm>
          <a:noFill/>
          <a:ln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39750" y="5300663"/>
            <a:ext cx="594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Population of 1,066,582 (2010 Census), 70% rural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Historical and development 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May 2002, formal independence after four centuries as Portuguese colony, 42 years Indonesian occupation and 2 years UN administration. </a:t>
            </a:r>
          </a:p>
          <a:p>
            <a:r>
              <a:rPr lang="en-AU" sz="2400" dirty="0" smtClean="0"/>
              <a:t> </a:t>
            </a:r>
          </a:p>
          <a:p>
            <a:r>
              <a:rPr lang="en-AU" sz="2400" dirty="0" smtClean="0"/>
              <a:t>Good progress, but remains fragile post-conflict state and least developed country in Asia. </a:t>
            </a:r>
          </a:p>
          <a:p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Government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All systems in early stages of development. </a:t>
            </a:r>
          </a:p>
          <a:p>
            <a:endParaRPr lang="en-AU" sz="2400" dirty="0" smtClean="0"/>
          </a:p>
          <a:p>
            <a:r>
              <a:rPr lang="en-AU" sz="2400" dirty="0" smtClean="0"/>
              <a:t>Constitution affirms the recognition and respect for human rights as stipulated in the Universal Declaration of Human Rights, and embeds health and medical/health care as fundamental rights for all citizens.</a:t>
            </a:r>
          </a:p>
          <a:p>
            <a:r>
              <a:rPr lang="en-AU" sz="2400" dirty="0" smtClean="0"/>
              <a:t> </a:t>
            </a:r>
          </a:p>
          <a:p>
            <a:r>
              <a:rPr lang="en-AU" sz="2400" dirty="0" smtClean="0"/>
              <a:t/>
            </a:r>
            <a:br>
              <a:rPr lang="en-AU" sz="2400" dirty="0" smtClean="0"/>
            </a:b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Key values of the Ministry of Health </a:t>
            </a:r>
            <a:endParaRPr lang="en-AU" dirty="0"/>
          </a:p>
        </p:txBody>
      </p:sp>
      <p:pic>
        <p:nvPicPr>
          <p:cNvPr id="6" name="Content Placeholder 5" descr="IMG_23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69" y="1268760"/>
            <a:ext cx="3234461" cy="431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IMG_23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835" y="3356992"/>
            <a:ext cx="2938501" cy="220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0" y="1268760"/>
            <a:ext cx="20714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Equidade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err="1" smtClean="0">
                <a:solidFill>
                  <a:srgbClr val="000090"/>
                </a:solidFill>
              </a:rPr>
              <a:t>Ética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err="1" smtClean="0">
                <a:solidFill>
                  <a:srgbClr val="000090"/>
                </a:solidFill>
              </a:rPr>
              <a:t>Amizade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err="1" smtClean="0">
                <a:solidFill>
                  <a:srgbClr val="000090"/>
                </a:solidFill>
              </a:rPr>
              <a:t>Justiça</a:t>
            </a:r>
            <a:r>
              <a:rPr lang="en-US" sz="2400" dirty="0" smtClean="0">
                <a:solidFill>
                  <a:srgbClr val="000090"/>
                </a:solidFill>
              </a:rPr>
              <a:t> Social</a:t>
            </a:r>
          </a:p>
          <a:p>
            <a:r>
              <a:rPr lang="en-US" sz="2400" dirty="0" err="1" smtClean="0">
                <a:solidFill>
                  <a:srgbClr val="000090"/>
                </a:solidFill>
              </a:rPr>
              <a:t>Solidariédade</a:t>
            </a:r>
            <a:endParaRPr lang="en-US" sz="2400" dirty="0" smtClean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Eye health: issues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2005 population-based survey of adults ≥40 years: 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7.4% blindness and 17.7% low vision 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Cataract and uncorrected refractive error caused &gt;90% of all vision impairment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Approx 47,000 people had some vision impairment; approx 10,000 had blinding cataract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2/3 had not sought care. </a:t>
            </a:r>
          </a:p>
          <a:p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S1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ommet"/>
        <a:ea typeface=""/>
        <a:cs typeface=""/>
      </a:majorFont>
      <a:minorFont>
        <a:latin typeface="Somm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AES1</Template>
  <TotalTime>928</TotalTime>
  <Words>677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AES1</vt:lpstr>
      <vt:lpstr>Slide 1</vt:lpstr>
      <vt:lpstr>Project partners and team members </vt:lpstr>
      <vt:lpstr>UNSW in Timor-Leste </vt:lpstr>
      <vt:lpstr>Presentation overview</vt:lpstr>
      <vt:lpstr>Geography and population</vt:lpstr>
      <vt:lpstr>Historical and development context</vt:lpstr>
      <vt:lpstr>Government</vt:lpstr>
      <vt:lpstr>Key values of the Ministry of Health </vt:lpstr>
      <vt:lpstr>Eye health: issues </vt:lpstr>
      <vt:lpstr>Eye health: actors </vt:lpstr>
      <vt:lpstr>TL National Eye Health Strategy (TLNHES) </vt:lpstr>
      <vt:lpstr>Evaluation literature (1)</vt:lpstr>
      <vt:lpstr>Evaluation literature (2)</vt:lpstr>
      <vt:lpstr>Evaluation overview </vt:lpstr>
      <vt:lpstr>Objectives </vt:lpstr>
      <vt:lpstr>Human Rights Framework  </vt:lpstr>
      <vt:lpstr>Data sources </vt:lpstr>
      <vt:lpstr>Instruments (1)</vt:lpstr>
      <vt:lpstr>Instruments (2)</vt:lpstr>
      <vt:lpstr>Relationships and communication</vt:lpstr>
      <vt:lpstr>Influencing policy </vt:lpstr>
      <vt:lpstr>Enhancing capacity</vt:lpstr>
      <vt:lpstr>Summary</vt:lpstr>
      <vt:lpstr>Thank you  Comments?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system administrator</cp:lastModifiedBy>
  <cp:revision>111</cp:revision>
  <dcterms:created xsi:type="dcterms:W3CDTF">2011-08-12T07:00:09Z</dcterms:created>
  <dcterms:modified xsi:type="dcterms:W3CDTF">2011-09-01T00:09:29Z</dcterms:modified>
</cp:coreProperties>
</file>